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464" r:id="rId55"/>
    <p:sldId id="516" r:id="rId56"/>
    <p:sldId id="400" r:id="rId57"/>
    <p:sldId id="399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HTML Tools" id="{DB1682D2-A130-4162-9E35-DBBE8E7C9F8D}">
          <p14:sldIdLst>
            <p14:sldId id="467"/>
            <p14:sldId id="468"/>
            <p14:sldId id="469"/>
          </p14:sldIdLst>
        </p14:section>
        <p14:section name="HTML" id="{521E9C28-5E69-4858-9092-0F7092EFDE3E}">
          <p14:sldIdLst>
            <p14:sldId id="470"/>
            <p14:sldId id="471"/>
            <p14:sldId id="472"/>
            <p14:sldId id="473"/>
            <p14:sldId id="474"/>
            <p14:sldId id="475"/>
          </p14:sldIdLst>
        </p14:section>
        <p14:section name="HTML Common Tags" id="{792EFE36-764F-43E1-B098-AAB382DC5566}">
          <p14:sldIdLst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</p14:sldIdLst>
        </p14:section>
        <p14:section name="Cascading Style Sheets (CSS)" id="{81AE932B-9ECE-4639-954D-2284D1FF6E15}">
          <p14:sldIdLst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Conclusion" id="{10E03AB1-9AA8-4E86-9A64-D741901E50A2}">
          <p14:sldIdLst>
            <p14:sldId id="464"/>
            <p14:sldId id="5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8" autoAdjust="0"/>
    <p:restoredTop sz="94533" autoAdjust="0"/>
  </p:normalViewPr>
  <p:slideViewPr>
    <p:cSldViewPr>
      <p:cViewPr varScale="1">
        <p:scale>
          <a:sx n="96" d="100"/>
          <a:sy n="96" d="100"/>
        </p:scale>
        <p:origin x="96" y="4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90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09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69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3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96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37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42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75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6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90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1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visualstudio.com/" TargetMode="Externa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81.png"/><Relationship Id="rId18" Type="http://schemas.openxmlformats.org/officeDocument/2006/relationships/image" Target="../media/image84.jpeg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78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5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9.png"/><Relationship Id="rId14" Type="http://schemas.openxmlformats.org/officeDocument/2006/relationships/hyperlink" Target="http://www.softwaregroup-bg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3" y="279016"/>
            <a:ext cx="8215098" cy="1404218"/>
          </a:xfrm>
        </p:spPr>
        <p:txBody>
          <a:bodyPr>
            <a:normAutofit/>
          </a:bodyPr>
          <a:lstStyle/>
          <a:p>
            <a:r>
              <a:rPr lang="en-US" dirty="0"/>
              <a:t>HTML and CSS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712316"/>
            <a:ext cx="7910298" cy="1007141"/>
          </a:xfrm>
        </p:spPr>
        <p:txBody>
          <a:bodyPr>
            <a:normAutofit/>
          </a:bodyPr>
          <a:lstStyle/>
          <a:p>
            <a:r>
              <a:rPr lang="en-US" dirty="0"/>
              <a:t>Very Short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013" y="3980256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13554" y="365657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Technologies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94350A-6B65-47E4-A36F-85D4054CBA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45" b="6461"/>
          <a:stretch/>
        </p:blipFill>
        <p:spPr>
          <a:xfrm>
            <a:off x="7256574" y="3596107"/>
            <a:ext cx="4064510" cy="2514600"/>
          </a:xfrm>
          <a:prstGeom prst="rect">
            <a:avLst/>
          </a:prstGeom>
        </p:spPr>
      </p:pic>
      <p:pic>
        <p:nvPicPr>
          <p:cNvPr id="17" name="Picture 4" descr="http://icons.iconarchive.com/icons/hopstarter/adobe-cs4/256/File-Adobe-Dreamweaver-HTML-01-icon.png">
            <a:extLst>
              <a:ext uri="{FF2B5EF4-FFF2-40B4-BE49-F238E27FC236}">
                <a16:creationId xmlns:a16="http://schemas.microsoft.com/office/drawing/2014/main" id="{0BF162FB-3967-413C-930B-BA77DF6C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172">
            <a:off x="6932612" y="3463291"/>
            <a:ext cx="1120588" cy="11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hopstarter/adobe-cs4/256/File-Adobe-Dreamweaver-CSS-01-icon.png">
            <a:extLst>
              <a:ext uri="{FF2B5EF4-FFF2-40B4-BE49-F238E27FC236}">
                <a16:creationId xmlns:a16="http://schemas.microsoft.com/office/drawing/2014/main" id="{2476B93B-146C-4468-B5B3-D7B08A1BE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7665">
            <a:off x="10502110" y="3463291"/>
            <a:ext cx="1138237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1" y="1155308"/>
            <a:ext cx="1094400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466" y="1295400"/>
            <a:ext cx="4112473" cy="2133600"/>
          </a:xfrm>
          <a:prstGeom prst="roundRect">
            <a:avLst>
              <a:gd name="adj" fmla="val 809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466" y="1295400"/>
            <a:ext cx="4112473" cy="2133600"/>
          </a:xfrm>
          <a:prstGeom prst="roundRect">
            <a:avLst>
              <a:gd name="adj" fmla="val 8096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465" y="1295400"/>
            <a:ext cx="4112473" cy="2133600"/>
          </a:xfrm>
          <a:prstGeom prst="roundRect">
            <a:avLst>
              <a:gd name="adj" fmla="val 863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464" y="1295400"/>
            <a:ext cx="4112473" cy="2133600"/>
          </a:xfrm>
          <a:prstGeom prst="roundRect">
            <a:avLst>
              <a:gd name="adj" fmla="val 7248"/>
            </a:avLst>
          </a:prstGeom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HTML 5 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3376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&lt;body&gt;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59176" y="2933700"/>
            <a:ext cx="2819400" cy="4191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1887826" y="3686810"/>
            <a:ext cx="3810000" cy="183007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26044" y="5638919"/>
            <a:ext cx="2432291" cy="967063"/>
          </a:xfrm>
          <a:prstGeom prst="wedgeRoundRectCallout">
            <a:avLst>
              <a:gd name="adj1" fmla="val -63906"/>
              <a:gd name="adj2" fmla="val -50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Document content (body)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4710252" y="2394304"/>
            <a:ext cx="1842421" cy="979952"/>
          </a:xfrm>
          <a:prstGeom prst="wedgeRoundRectCallout">
            <a:avLst>
              <a:gd name="adj1" fmla="val -75921"/>
              <a:gd name="adj2" fmla="val 269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Metadata (header)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97976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5CE1C5E-BAF1-4B57-9D23-12BCF63FCB72}"/>
              </a:ext>
            </a:extLst>
          </p:cNvPr>
          <p:cNvSpPr/>
          <p:nvPr/>
        </p:nvSpPr>
        <p:spPr>
          <a:xfrm rot="20958940">
            <a:off x="4607998" y="3858949"/>
            <a:ext cx="3207582" cy="237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E2A8AA6-2181-4DAF-A6C0-6E033CA6CABF}"/>
              </a:ext>
            </a:extLst>
          </p:cNvPr>
          <p:cNvSpPr/>
          <p:nvPr/>
        </p:nvSpPr>
        <p:spPr>
          <a:xfrm rot="20339602">
            <a:off x="5294826" y="3288174"/>
            <a:ext cx="2659358" cy="237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34C6C84-DB0F-4AAC-ABCF-4271789B4DEF}"/>
              </a:ext>
            </a:extLst>
          </p:cNvPr>
          <p:cNvSpPr/>
          <p:nvPr/>
        </p:nvSpPr>
        <p:spPr>
          <a:xfrm>
            <a:off x="5053360" y="4410936"/>
            <a:ext cx="4892616" cy="237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69A5F92-E641-4875-B1AF-B365B4316DCF}"/>
              </a:ext>
            </a:extLst>
          </p:cNvPr>
          <p:cNvSpPr/>
          <p:nvPr/>
        </p:nvSpPr>
        <p:spPr>
          <a:xfrm>
            <a:off x="5660516" y="4875086"/>
            <a:ext cx="2158463" cy="237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929EE27-CF4E-4808-A92E-340B62653142}"/>
              </a:ext>
            </a:extLst>
          </p:cNvPr>
          <p:cNvSpPr/>
          <p:nvPr/>
        </p:nvSpPr>
        <p:spPr>
          <a:xfrm rot="817388">
            <a:off x="5410941" y="5523278"/>
            <a:ext cx="2623611" cy="237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6" grpId="0" animBg="1"/>
      <p:bldP spid="21" grpId="0" animBg="1"/>
      <p:bldP spid="25" grpId="0" animBg="1"/>
      <p:bldP spid="27" grpId="0" animBg="1"/>
      <p:bldP spid="28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Tags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Widely Used on All Websites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4" name="TextBox 3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13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just like in Microsoft Word</a:t>
            </a:r>
          </a:p>
          <a:p>
            <a:r>
              <a:rPr lang="en-US" sz="3200" dirty="0"/>
              <a:t>HTML has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six</a:t>
            </a:r>
            <a:r>
              <a:rPr lang="en-US" sz="3200" dirty="0"/>
              <a:t> different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</a:t>
            </a:r>
            <a:endParaRPr lang="en-US" sz="3000" dirty="0"/>
          </a:p>
          <a:p>
            <a:r>
              <a:rPr lang="en-US" sz="3200" dirty="0"/>
              <a:t>Example: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15212" y="4449917"/>
            <a:ext cx="109584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172449" y="4495800"/>
            <a:ext cx="3370981" cy="18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</a:t>
            </a:r>
            <a:r>
              <a:rPr lang="en-US" dirty="0"/>
              <a:t>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334523" y="1371600"/>
            <a:ext cx="4446300" cy="4117568"/>
          </a:xfrm>
          <a:prstGeom prst="roundRect">
            <a:avLst>
              <a:gd name="adj" fmla="val 625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7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Headings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136246"/>
            <a:ext cx="109584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 site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Sub-heading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Inside sub-heading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smallest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116412" y="1295400"/>
            <a:ext cx="3271940" cy="685800"/>
          </a:xfrm>
          <a:prstGeom prst="wedgeRoundRectCallout">
            <a:avLst>
              <a:gd name="adj1" fmla="val -61807"/>
              <a:gd name="adj2" fmla="val 614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  <a:latin typeface="+mn-lt"/>
              </a:rPr>
              <a:t>Set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page title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543928" y="2514600"/>
            <a:ext cx="2758568" cy="743347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  <a:latin typeface="+mn-lt"/>
              </a:rPr>
              <a:t>Page content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771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dirty="0"/>
              <a:t> tag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&lt;br&gt;</a:t>
            </a:r>
            <a:r>
              <a:rPr lang="en-US" dirty="0"/>
              <a:t> tag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Paragraphs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012" y="3397499"/>
            <a:ext cx="10515598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301" y="3092402"/>
            <a:ext cx="2742111" cy="2798072"/>
          </a:xfrm>
          <a:prstGeom prst="roundRect">
            <a:avLst>
              <a:gd name="adj" fmla="val 5698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468078" y="3766830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915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holding</a:t>
            </a:r>
            <a:br>
              <a:rPr lang="en-US" dirty="0"/>
            </a:br>
            <a:r>
              <a:rPr lang="en-US" dirty="0"/>
              <a:t>three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paragraphs</a:t>
            </a:r>
            <a:r>
              <a:rPr lang="en-US" dirty="0"/>
              <a:t> 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&lt;br&gt;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&lt;em&gt;</a:t>
            </a:r>
            <a:r>
              <a:rPr lang="en-US" dirty="0"/>
              <a:t> tag for emphasizing text (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italic</a:t>
            </a:r>
            <a:r>
              <a:rPr lang="en-US" dirty="0"/>
              <a:t> </a:t>
            </a:r>
            <a:r>
              <a:rPr lang="en-US" i="1" dirty="0"/>
              <a:t>font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3" y="1360343"/>
            <a:ext cx="3109800" cy="3939080"/>
          </a:xfrm>
          <a:prstGeom prst="roundRect">
            <a:avLst>
              <a:gd name="adj" fmla="val 963"/>
            </a:avLst>
          </a:prstGeom>
        </p:spPr>
      </p:pic>
    </p:spTree>
    <p:extLst>
      <p:ext uri="{BB962C8B-B14F-4D97-AF65-F5344CB8AC3E}">
        <p14:creationId xmlns:p14="http://schemas.microsoft.com/office/powerpoint/2010/main" val="234732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Paragraphs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136246"/>
            <a:ext cx="109584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Paragraphs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	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GB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</a:t>
            </a:r>
            <a:endParaRPr lang="ru-RU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40" y="1289172"/>
            <a:ext cx="3469464" cy="4394655"/>
          </a:xfrm>
          <a:prstGeom prst="roundRect">
            <a:avLst>
              <a:gd name="adj" fmla="val 794"/>
            </a:avLst>
          </a:prstGeom>
        </p:spPr>
      </p:pic>
    </p:spTree>
    <p:extLst>
      <p:ext uri="{BB962C8B-B14F-4D97-AF65-F5344CB8AC3E}">
        <p14:creationId xmlns:p14="http://schemas.microsoft.com/office/powerpoint/2010/main" val="13686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2" descr="http://www.graphicsfuel.com/wp-content/uploads/2012/07/books-icon-512.png">
            <a:extLst>
              <a:ext uri="{FF2B5EF4-FFF2-40B4-BE49-F238E27FC236}">
                <a16:creationId xmlns:a16="http://schemas.microsoft.com/office/drawing/2014/main" id="{A31C51D5-8105-4B16-9FD2-0F0DBCAA7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637" y="724564"/>
            <a:ext cx="1801975" cy="18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ACA2B-1964-4C57-AFFA-66369CEB6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195" y="4612546"/>
            <a:ext cx="1559656" cy="1559654"/>
          </a:xfrm>
          <a:prstGeom prst="rect">
            <a:avLst/>
          </a:prstGeom>
        </p:spPr>
      </p:pic>
      <p:pic>
        <p:nvPicPr>
          <p:cNvPr id="6" name="Picture 4" descr="http://icons.iconarchive.com/icons/hopstarter/adobe-cs4/256/File-Adobe-Dreamweaver-HTML-01-icon.png">
            <a:extLst>
              <a:ext uri="{FF2B5EF4-FFF2-40B4-BE49-F238E27FC236}">
                <a16:creationId xmlns:a16="http://schemas.microsoft.com/office/drawing/2014/main" id="{2AF29254-DA22-4AEE-8A03-1B5093B2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172">
            <a:off x="5799239" y="2788986"/>
            <a:ext cx="1355912" cy="13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hopstarter/adobe-cs4/256/File-Adobe-Dreamweaver-CSS-01-icon.png">
            <a:extLst>
              <a:ext uri="{FF2B5EF4-FFF2-40B4-BE49-F238E27FC236}">
                <a16:creationId xmlns:a16="http://schemas.microsoft.com/office/drawing/2014/main" id="{46DFE983-D79A-4528-A1C8-D29999653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7665">
            <a:off x="6866990" y="2778309"/>
            <a:ext cx="1377267" cy="137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5BC9-866B-489F-899A-63FEF0F9C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456" y="1638964"/>
            <a:ext cx="3164556" cy="4080466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DA41E23-17C0-4A9F-90FB-EF7A79B6AB67}"/>
              </a:ext>
            </a:extLst>
          </p:cNvPr>
          <p:cNvSpPr txBox="1">
            <a:spLocks noChangeArrowheads="1"/>
          </p:cNvSpPr>
          <p:nvPr/>
        </p:nvSpPr>
        <p:spPr>
          <a:xfrm>
            <a:off x="190413" y="1191467"/>
            <a:ext cx="11804822" cy="553001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/>
              <a:t>HTML Introduction</a:t>
            </a:r>
          </a:p>
          <a:p>
            <a:pPr marL="446088" indent="-446088">
              <a:lnSpc>
                <a:spcPct val="100000"/>
              </a:lnSpc>
              <a:spcBef>
                <a:spcPts val="1200"/>
              </a:spcBef>
              <a:buFontTx/>
              <a:buAutoNum type="arabicPeriod"/>
            </a:pPr>
            <a:r>
              <a:rPr lang="en-US" sz="3200"/>
              <a:t>Basic </a:t>
            </a:r>
            <a:r>
              <a:rPr lang="en-US" sz="3200">
                <a:solidFill>
                  <a:schemeClr val="tx2">
                    <a:lumMod val="75000"/>
                  </a:schemeClr>
                </a:solidFill>
              </a:rPr>
              <a:t>HTML Tags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/>
              <a:t>Headings, Paragraphs,</a:t>
            </a:r>
            <a:br>
              <a:rPr lang="en-US" sz="3000"/>
            </a:br>
            <a:r>
              <a:rPr lang="en-US" sz="3000"/>
              <a:t>Images, Lists, Hyperlinks,</a:t>
            </a:r>
            <a:br>
              <a:rPr lang="en-US" sz="3000"/>
            </a:br>
            <a:r>
              <a:rPr lang="en-US" sz="3000"/>
              <a:t>Divs and Spans, Forms</a:t>
            </a:r>
          </a:p>
          <a:p>
            <a:pPr marL="446088" indent="-446088">
              <a:lnSpc>
                <a:spcPct val="100000"/>
              </a:lnSpc>
              <a:spcBef>
                <a:spcPts val="1200"/>
              </a:spcBef>
              <a:buFontTx/>
              <a:buAutoNum type="arabicPeriod"/>
            </a:pPr>
            <a:r>
              <a:rPr lang="en-US" sz="3200"/>
              <a:t>Basic </a:t>
            </a:r>
            <a:r>
              <a:rPr lang="en-US" sz="3200">
                <a:solidFill>
                  <a:schemeClr val="tx2">
                    <a:lumMod val="75000"/>
                  </a:schemeClr>
                </a:solidFill>
              </a:rPr>
              <a:t>CSS Styling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/>
              <a:t>Selectors, Rules, Fonts, Colors,</a:t>
            </a:r>
            <a:br>
              <a:rPr lang="en-US" sz="3000"/>
            </a:br>
            <a:r>
              <a:rPr lang="en-US" sz="3000"/>
              <a:t>Borders, Margins, Paddings,</a:t>
            </a:r>
            <a:br>
              <a:rPr lang="en-US" sz="3000"/>
            </a:br>
            <a:r>
              <a:rPr lang="en-US" sz="3000"/>
              <a:t>Blocks and Inline Elements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87" y="1208854"/>
            <a:ext cx="4046204" cy="2372545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09" y="3952055"/>
            <a:ext cx="4057284" cy="2372545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&amp;ndash;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My TODO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037465"/>
            <a:ext cx="10958400" cy="55395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 List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TODO List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HTML5 course @ SoftUni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Homework HTML &amp; CSS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Teddy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&amp;ndash;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Birthday present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ZA" dirty="0"/>
              <a:t> tag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/>
              <a:t>The actual address is specified in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External</a:t>
            </a:r>
            <a:r>
              <a:rPr lang="en-ZA" dirty="0"/>
              <a:t>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4849998"/>
            <a:ext cx="10867748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612" y="4682836"/>
            <a:ext cx="2295525" cy="8667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8012" y="1878132"/>
            <a:ext cx="1086774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08012" y="3378048"/>
            <a:ext cx="10867748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2258988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ZA" dirty="0"/>
              <a:t>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Internal</a:t>
            </a:r>
            <a:r>
              <a:rPr lang="en-ZA" dirty="0"/>
              <a:t> hyperlink (to the same page)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 – Local and Internal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69179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263" y="2795644"/>
            <a:ext cx="6452988" cy="938156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949964"/>
            <a:ext cx="1113100" cy="629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61412" y="4184248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0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Website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722812" y="1447800"/>
            <a:ext cx="6573520" cy="4518402"/>
            <a:chOff x="4722812" y="1447800"/>
            <a:chExt cx="6573520" cy="45184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812" y="2310929"/>
              <a:ext cx="2405559" cy="2516192"/>
            </a:xfrm>
            <a:prstGeom prst="roundRect">
              <a:avLst>
                <a:gd name="adj" fmla="val 3152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936" y="1447800"/>
              <a:ext cx="3023396" cy="2164496"/>
            </a:xfrm>
            <a:prstGeom prst="roundRect">
              <a:avLst>
                <a:gd name="adj" fmla="val 2585"/>
              </a:avLst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474" y="3816244"/>
              <a:ext cx="3017858" cy="2149958"/>
            </a:xfrm>
            <a:prstGeom prst="roundRect">
              <a:avLst>
                <a:gd name="adj" fmla="val 2963"/>
              </a:avLst>
            </a:prstGeom>
          </p:spPr>
        </p:pic>
        <p:sp>
          <p:nvSpPr>
            <p:cNvPr id="14" name="Bent Arrow 9"/>
            <p:cNvSpPr/>
            <p:nvPr/>
          </p:nvSpPr>
          <p:spPr>
            <a:xfrm rot="12006408">
              <a:off x="7185109" y="4152583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Bent Arrow 9"/>
            <p:cNvSpPr/>
            <p:nvPr/>
          </p:nvSpPr>
          <p:spPr>
            <a:xfrm rot="9578834">
              <a:off x="7160919" y="3219192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7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inserted using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tag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src="…"</a:t>
            </a:r>
            <a:r>
              <a:rPr lang="en-US" sz="3000" b="1" dirty="0"/>
              <a:t> </a:t>
            </a:r>
            <a:r>
              <a:rPr lang="en-US" sz="3000" dirty="0"/>
              <a:t>– sets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location</a:t>
            </a:r>
            <a:r>
              <a:rPr lang="en-US" sz="3000" dirty="0"/>
              <a:t> of the image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alt="…"</a:t>
            </a:r>
            <a:r>
              <a:rPr lang="en-US" sz="3000" b="1" noProof="1"/>
              <a:t> </a:t>
            </a:r>
            <a:r>
              <a:rPr lang="en-US" sz="3000" dirty="0"/>
              <a:t>– sets 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alternative text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</a:t>
            </a:r>
            <a:r>
              <a:rPr lang="en-US" sz="3000" dirty="0"/>
              <a:t> 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height="…"</a:t>
            </a:r>
            <a:r>
              <a:rPr lang="en-US" sz="3000" b="1" noProof="1"/>
              <a:t> </a:t>
            </a:r>
            <a:r>
              <a:rPr lang="en-US" sz="3000" dirty="0"/>
              <a:t>– sets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dimensions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22" y="2222500"/>
            <a:ext cx="4247726" cy="3725413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2475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820788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83" y="998662"/>
            <a:ext cx="3378530" cy="3085592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0364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GB" sz="11500" b="1" noProof="1"/>
              <a:t>tech</a:t>
            </a:r>
            <a:r>
              <a:rPr lang="en-US" sz="11500" b="1" noProof="1"/>
              <a:t>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Name </a:t>
            </a:r>
            <a:r>
              <a:rPr lang="en-US" dirty="0"/>
              <a:t>– text box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 Name </a:t>
            </a:r>
            <a:r>
              <a:rPr lang="en-US" dirty="0"/>
              <a:t>– text box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[Submit] </a:t>
            </a:r>
            <a:r>
              <a:rPr lang="en-US" dirty="0"/>
              <a:t>button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&lt;input type="text"/&gt;</a:t>
            </a:r>
            <a:r>
              <a:rPr lang="en-US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Contact 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91" y="1600200"/>
            <a:ext cx="4450442" cy="4064564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603272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9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Separating Content from Presentation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295400"/>
            <a:ext cx="2950464" cy="29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64B71-1106-4381-B5ED-AE1460A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665" y="954865"/>
            <a:ext cx="4113068" cy="343765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CE4A5-F63E-4093-95F1-8AD4CE72A5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6161E"/>
              </a:clrFrom>
              <a:clrTo>
                <a:srgbClr val="16161E">
                  <a:alpha val="0"/>
                </a:srgbClr>
              </a:clrTo>
            </a:clrChange>
          </a:blip>
          <a:stretch>
            <a:fillRect/>
          </a:stretch>
        </p:blipFill>
        <p:spPr>
          <a:xfrm rot="440261">
            <a:off x="7720133" y="1311199"/>
            <a:ext cx="3820623" cy="32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34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margins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positioning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a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big RED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05" y="5137734"/>
            <a:ext cx="8419306" cy="1539083"/>
          </a:xfrm>
          <a:prstGeom prst="roundRect">
            <a:avLst>
              <a:gd name="adj" fmla="val 3793"/>
            </a:avLst>
          </a:prstGeom>
        </p:spPr>
      </p:pic>
    </p:spTree>
    <p:extLst>
      <p:ext uri="{BB962C8B-B14F-4D97-AF65-F5344CB8AC3E}">
        <p14:creationId xmlns:p14="http://schemas.microsoft.com/office/powerpoint/2010/main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4267200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 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4028188"/>
            <a:ext cx="3124200" cy="2343150"/>
          </a:xfrm>
          <a:prstGeom prst="roundRect">
            <a:avLst>
              <a:gd name="adj" fmla="val 1924"/>
            </a:avLst>
          </a:prstGeom>
        </p:spPr>
      </p:pic>
    </p:spTree>
    <p:extLst>
      <p:ext uri="{BB962C8B-B14F-4D97-AF65-F5344CB8AC3E}">
        <p14:creationId xmlns:p14="http://schemas.microsoft.com/office/powerpoint/2010/main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912709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border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40" y="2661626"/>
            <a:ext cx="2772071" cy="2038962"/>
          </a:xfrm>
          <a:prstGeom prst="roundRect">
            <a:avLst>
              <a:gd name="adj" fmla="val 2939"/>
            </a:avLst>
          </a:prstGeom>
        </p:spPr>
      </p:pic>
    </p:spTree>
    <p:extLst>
      <p:ext uri="{BB962C8B-B14F-4D97-AF65-F5344CB8AC3E}">
        <p14:creationId xmlns:p14="http://schemas.microsoft.com/office/powerpoint/2010/main" val="34620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Web page like the screenshot:</a:t>
            </a:r>
          </a:p>
          <a:p>
            <a:pPr lvl="1"/>
            <a:r>
              <a:rPr lang="en-US" dirty="0"/>
              <a:t>Title: Borders</a:t>
            </a:r>
          </a:p>
          <a:p>
            <a:pPr lvl="1"/>
            <a:r>
              <a:rPr lang="en-US" dirty="0"/>
              <a:t>Content:</a:t>
            </a:r>
          </a:p>
          <a:p>
            <a:pPr lvl="2"/>
            <a:r>
              <a:rPr lang="en-US" dirty="0"/>
              <a:t>Red bordered paragraph</a:t>
            </a:r>
          </a:p>
          <a:p>
            <a:pPr lvl="2"/>
            <a:r>
              <a:rPr lang="en-US" dirty="0"/>
              <a:t>Green bordered paragraph</a:t>
            </a:r>
          </a:p>
          <a:p>
            <a:pPr lvl="2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paragraphs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18"/>
            <a:ext cx="3271488" cy="4581890"/>
          </a:xfrm>
          <a:prstGeom prst="roundRect">
            <a:avLst>
              <a:gd name="adj" fmla="val 1700"/>
            </a:avLst>
          </a:prstGeom>
        </p:spPr>
      </p:pic>
    </p:spTree>
    <p:extLst>
      <p:ext uri="{BB962C8B-B14F-4D97-AF65-F5344CB8AC3E}">
        <p14:creationId xmlns:p14="http://schemas.microsoft.com/office/powerpoint/2010/main" val="3950509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556" y="1353943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15px; 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15px solid black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90012" y="1066800"/>
            <a:ext cx="2131468" cy="1956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27" y="4013200"/>
            <a:ext cx="9183171" cy="2562602"/>
          </a:xfrm>
          <a:prstGeom prst="roundRect">
            <a:avLst>
              <a:gd name="adj" fmla="val 2952"/>
            </a:avLst>
          </a:prstGeom>
        </p:spPr>
      </p:pic>
    </p:spTree>
    <p:extLst>
      <p:ext uri="{BB962C8B-B14F-4D97-AF65-F5344CB8AC3E}">
        <p14:creationId xmlns:p14="http://schemas.microsoft.com/office/powerpoint/2010/main" val="32465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val="231384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webstorm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2" y="877620"/>
            <a:ext cx="74295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12084" y="4953000"/>
            <a:ext cx="9806728" cy="820600"/>
          </a:xfrm>
        </p:spPr>
        <p:txBody>
          <a:bodyPr/>
          <a:lstStyle/>
          <a:p>
            <a:r>
              <a:rPr lang="en-US" dirty="0"/>
              <a:t>HTML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Environments</a:t>
            </a:r>
          </a:p>
        </p:txBody>
      </p:sp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8282">
            <a:off x="1162728" y="1024081"/>
            <a:ext cx="1633099" cy="16330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6064">
            <a:off x="1075141" y="3194830"/>
            <a:ext cx="2015206" cy="20152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7518">
            <a:off x="9351811" y="1443027"/>
            <a:ext cx="2065746" cy="20196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993">
            <a:off x="9120362" y="3900646"/>
            <a:ext cx="1780402" cy="12818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951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val="330991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Philosophy: Content/Presentation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Philosophy: Result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marL="182880" lvl="1"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marL="182880"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marL="182880"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2871529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5171"/>
              <a:gd name="adj2" fmla="val 13278"/>
              <a:gd name="adj3" fmla="val 20625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8571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 by ID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00005"/>
            <a:ext cx="4038600" cy="4963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8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8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8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0;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066800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48" y="4448821"/>
            <a:ext cx="3759692" cy="222833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7847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1350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dirty="0"/>
              <a:t>For many languages and technologies,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 only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cross-platform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1979438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3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631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4" y="1151121"/>
            <a:ext cx="7428000" cy="557035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58" y="1407665"/>
            <a:ext cx="2207821" cy="14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60257" y="1911690"/>
            <a:ext cx="2106858" cy="228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88AF8-A81C-4269-B650-3C592DBCB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HTML5 and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2956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F717F-2EA4-4E05-B225-038C8BC8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FC634-0FDC-47C2-96C5-7AA560F81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Chrome </a:t>
            </a:r>
            <a:r>
              <a:rPr lang="en-US" noProof="1"/>
              <a:t>DevTools</a:t>
            </a:r>
            <a:r>
              <a:rPr lang="en-US" dirty="0"/>
              <a:t> – just press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[F12]</a:t>
            </a:r>
            <a:r>
              <a:rPr lang="en-US" dirty="0"/>
              <a:t> in Chrome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Firefox Developer Tools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6FC38-EFDC-4BC8-8B37-0E298FA4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Developer Tools</a:t>
            </a:r>
          </a:p>
        </p:txBody>
      </p:sp>
      <p:pic>
        <p:nvPicPr>
          <p:cNvPr id="1026" name="Picture 2" descr="https://developer.chrome.com/devtools/images/devtools-window.png">
            <a:extLst>
              <a:ext uri="{FF2B5EF4-FFF2-40B4-BE49-F238E27FC236}">
                <a16:creationId xmlns:a16="http://schemas.microsoft.com/office/drawing/2014/main" id="{A01611DB-907E-483D-9425-1CF7E8CA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828597"/>
            <a:ext cx="9505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61C37-CEB2-4174-A3EB-6421B3D1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2" y="4355799"/>
            <a:ext cx="6531101" cy="2094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1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What is Hypertext Markup Language?</a:t>
            </a:r>
          </a:p>
        </p:txBody>
      </p:sp>
      <p:pic>
        <p:nvPicPr>
          <p:cNvPr id="2050" name="Picture 2" descr="Image result for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990600"/>
            <a:ext cx="48768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53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600" dirty="0"/>
              <a:t> –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600" dirty="0"/>
              <a:t>yper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600" dirty="0"/>
              <a:t>ext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3600" dirty="0"/>
              <a:t>arkup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600" dirty="0"/>
              <a:t>anguage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600" dirty="0"/>
              <a:t>A text-based notation for describing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(semantic markup)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content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(text + images + others)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sz="3200" dirty="0"/>
              <a:t>(presentation markup)</a:t>
            </a:r>
          </a:p>
          <a:p>
            <a:pPr>
              <a:lnSpc>
                <a:spcPct val="100000"/>
              </a:lnSpc>
              <a:defRPr/>
            </a:pPr>
            <a:r>
              <a:rPr lang="en-US" sz="3600" dirty="0"/>
              <a:t>A HTML document consists of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many tags </a:t>
            </a:r>
            <a:r>
              <a:rPr lang="en-US" sz="3600" dirty="0"/>
              <a:t>(with nesting)</a:t>
            </a:r>
          </a:p>
          <a:p>
            <a:pPr>
              <a:lnSpc>
                <a:spcPct val="100000"/>
              </a:lnSpc>
              <a:defRPr/>
            </a:pPr>
            <a:r>
              <a:rPr lang="en-US" sz="3600" dirty="0"/>
              <a:t>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sz="3600" dirty="0"/>
              <a:t>consists of many HTML documents (cross-linked) + images + CSS styles + scripts + other assets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32209" y="1467652"/>
            <a:ext cx="2304891" cy="27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1066800"/>
            <a:ext cx="11801642" cy="563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– keywords describing the document structure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dirty="0"/>
              <a:t>– opening + closing tag + attributes + content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854</TotalTime>
  <Words>3254</Words>
  <Application>Microsoft Office PowerPoint</Application>
  <PresentationFormat>Custom</PresentationFormat>
  <Paragraphs>628</Paragraphs>
  <Slides>56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HTML and CSS</vt:lpstr>
      <vt:lpstr>Table of Contents</vt:lpstr>
      <vt:lpstr>Have a Question?</vt:lpstr>
      <vt:lpstr>HTML Tools</vt:lpstr>
      <vt:lpstr>HTML – Developer Environments</vt:lpstr>
      <vt:lpstr>Browser Developer Tools</vt:lpstr>
      <vt:lpstr>HTML</vt:lpstr>
      <vt:lpstr>What is HTML?</vt:lpstr>
      <vt:lpstr>HTML Terminology</vt:lpstr>
      <vt:lpstr>HTML Page – Example</vt:lpstr>
      <vt:lpstr>Document Structure</vt:lpstr>
      <vt:lpstr>Exercise: Welcome to HTML</vt:lpstr>
      <vt:lpstr>HTML Common Tags</vt:lpstr>
      <vt:lpstr>Headings</vt:lpstr>
      <vt:lpstr>Problem: Headings</vt:lpstr>
      <vt:lpstr>Solution: Headings</vt:lpstr>
      <vt:lpstr>Paragraphs</vt:lpstr>
      <vt:lpstr>Exercise: Paragraphs</vt:lpstr>
      <vt:lpstr>Solution: Paragraphs</vt:lpstr>
      <vt:lpstr>Bullets and Numbered Lists</vt:lpstr>
      <vt:lpstr>Exercise: My TODO List</vt:lpstr>
      <vt:lpstr>Solution: My TODO List</vt:lpstr>
      <vt:lpstr>Hyperlinks</vt:lpstr>
      <vt:lpstr>Exercise: Hello HTML</vt:lpstr>
      <vt:lpstr>Hyperlinks – Local and Internal</vt:lpstr>
      <vt:lpstr>Exercise: Website</vt:lpstr>
      <vt:lpstr>Images</vt:lpstr>
      <vt:lpstr>Exercise: Fruits</vt:lpstr>
      <vt:lpstr>HTML Forms</vt:lpstr>
      <vt:lpstr>Exercise: Contact Form</vt:lpstr>
      <vt:lpstr>Basic HTML Tags</vt:lpstr>
      <vt:lpstr>Cascading Style Sheets</vt:lpstr>
      <vt:lpstr>What is CSS?</vt:lpstr>
      <vt:lpstr>Fonts – Font Family, Size and Colors</vt:lpstr>
      <vt:lpstr>Exercise: Colors</vt:lpstr>
      <vt:lpstr>Borders, Backgrounds</vt:lpstr>
      <vt:lpstr>Exercise: Colors</vt:lpstr>
      <vt:lpstr>Margins, Padding</vt:lpstr>
      <vt:lpstr>The Dev Tools / Styles Inspector / [F12]</vt:lpstr>
      <vt:lpstr>Exercise: Rectangles</vt:lpstr>
      <vt:lpstr>CSS Philosophy: Content/Presentation</vt:lpstr>
      <vt:lpstr>CSS Philosophy: Result</vt:lpstr>
      <vt:lpstr>Combining HTML and CSS Files</vt:lpstr>
      <vt:lpstr>CSS Selectors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Contact Us Form (HTML)</vt:lpstr>
      <vt:lpstr>Exercise – Styling the Contact Us Form (CSS)</vt:lpstr>
      <vt:lpstr>Styling with CSS</vt:lpstr>
      <vt:lpstr>Summary</vt:lpstr>
      <vt:lpstr>HTML5 and CSS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Alen Paunov</cp:lastModifiedBy>
  <cp:revision>157</cp:revision>
  <dcterms:created xsi:type="dcterms:W3CDTF">2014-01-02T17:00:34Z</dcterms:created>
  <dcterms:modified xsi:type="dcterms:W3CDTF">2018-03-12T09:27:02Z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